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Lst>
  <p:sldSz cx="9144000" cy="5143500" type="screen16x9"/>
  <p:notesSz cx="6858000" cy="9144000"/>
  <p:embeddedFontLst>
    <p:embeddedFont>
      <p:font typeface="Cambria" panose="02040503050406030204" pitchFamily="18" charset="0"/>
      <p:regular r:id="rId19"/>
      <p:bold r:id="rId20"/>
      <p:italic r:id="rId21"/>
      <p:boldItalic r:id="rId22"/>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7" d="100"/>
          <a:sy n="157" d="100"/>
        </p:scale>
        <p:origin x="-294"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8729902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hilosophyetc.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349242"/>
            <a:ext cx="7772400" cy="1159799"/>
          </a:xfrm>
          <a:prstGeom prst="rect">
            <a:avLst/>
          </a:prstGeom>
        </p:spPr>
        <p:txBody>
          <a:bodyPr lIns="91425" tIns="91425" rIns="91425" bIns="91425" anchor="b" anchorCtr="0">
            <a:noAutofit/>
          </a:bodyPr>
          <a:lstStyle/>
          <a:p>
            <a:pPr>
              <a:spcBef>
                <a:spcPts val="0"/>
              </a:spcBef>
              <a:buNone/>
            </a:pPr>
            <a:r>
              <a:rPr lang="en"/>
              <a:t>Is Morality Objective?</a:t>
            </a:r>
          </a:p>
        </p:txBody>
      </p:sp>
      <p:sp>
        <p:nvSpPr>
          <p:cNvPr id="31" name="Shape 31"/>
          <p:cNvSpPr txBox="1">
            <a:spLocks noGrp="1"/>
          </p:cNvSpPr>
          <p:nvPr>
            <p:ph type="subTitle" idx="1"/>
          </p:nvPr>
        </p:nvSpPr>
        <p:spPr>
          <a:xfrm>
            <a:off x="685800" y="2595150"/>
            <a:ext cx="7772400" cy="2334300"/>
          </a:xfrm>
          <a:prstGeom prst="rect">
            <a:avLst/>
          </a:prstGeom>
        </p:spPr>
        <p:txBody>
          <a:bodyPr lIns="91425" tIns="91425" rIns="91425" bIns="91425" anchor="t" anchorCtr="0">
            <a:noAutofit/>
          </a:bodyPr>
          <a:lstStyle/>
          <a:p>
            <a:pPr rtl="0">
              <a:spcBef>
                <a:spcPts val="0"/>
              </a:spcBef>
              <a:buNone/>
            </a:pPr>
            <a:r>
              <a:rPr lang="en"/>
              <a:t>Dr. Richard Yetter Chappell</a:t>
            </a:r>
          </a:p>
          <a:p>
            <a:pPr rtl="0">
              <a:spcBef>
                <a:spcPts val="0"/>
              </a:spcBef>
              <a:buNone/>
            </a:pPr>
            <a:r>
              <a:rPr lang="en"/>
              <a:t>Lecturer in Philosophy</a:t>
            </a:r>
          </a:p>
          <a:p>
            <a:pPr rtl="0">
              <a:spcBef>
                <a:spcPts val="0"/>
              </a:spcBef>
              <a:buNone/>
            </a:pPr>
            <a:r>
              <a:rPr lang="en"/>
              <a:t>University of York</a:t>
            </a:r>
          </a:p>
          <a:p>
            <a:pPr>
              <a:spcBef>
                <a:spcPts val="0"/>
              </a:spcBef>
              <a:buNone/>
            </a:pPr>
            <a:r>
              <a:rPr lang="en" u="sng">
                <a:solidFill>
                  <a:schemeClr val="hlink"/>
                </a:solidFill>
                <a:hlinkClick r:id="rId3"/>
              </a:rPr>
              <a:t>www.philosophyetc.net</a:t>
            </a:r>
            <a:r>
              <a:rPr lang="en"/>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Assessing Subjectivism</a:t>
            </a:r>
          </a:p>
        </p:txBody>
      </p:sp>
      <p:sp>
        <p:nvSpPr>
          <p:cNvPr id="85" name="Shape 8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We don’t generally take ourselves to be morally infallible.</a:t>
            </a:r>
          </a:p>
          <a:p>
            <a:pPr marL="457200" lvl="0" indent="-381000" rtl="0">
              <a:spcBef>
                <a:spcPts val="0"/>
              </a:spcBef>
              <a:buSzPct val="100000"/>
              <a:buChar char="●"/>
            </a:pPr>
            <a:r>
              <a:rPr lang="en" sz="2400"/>
              <a:t>Hard for subjectivists to make sense of </a:t>
            </a:r>
            <a:r>
              <a:rPr lang="en" sz="2400" i="1"/>
              <a:t>moral deliberation</a:t>
            </a:r>
            <a:r>
              <a:rPr lang="en" sz="2400"/>
              <a:t> and </a:t>
            </a:r>
            <a:r>
              <a:rPr lang="en" sz="2400" i="1"/>
              <a:t>inquiry </a:t>
            </a:r>
            <a:r>
              <a:rPr lang="en" sz="2400"/>
              <a:t>(what are we trying to work out?)</a:t>
            </a:r>
          </a:p>
          <a:p>
            <a:pPr marL="457200" lvl="0" indent="-381000" rtl="0">
              <a:spcBef>
                <a:spcPts val="0"/>
              </a:spcBef>
              <a:buSzPct val="100000"/>
              <a:buChar char="●"/>
            </a:pPr>
            <a:r>
              <a:rPr lang="en" sz="2400"/>
              <a:t>Only objectivism can make sense of </a:t>
            </a:r>
            <a:r>
              <a:rPr lang="en" sz="2400" b="1"/>
              <a:t>open minded discussion </a:t>
            </a:r>
            <a:r>
              <a:rPr lang="en" sz="2400"/>
              <a:t>(in contrast to rhetorical bludgeoning) with the shared aim of </a:t>
            </a:r>
            <a:r>
              <a:rPr lang="en" sz="2400" i="1"/>
              <a:t>discovering the truth</a:t>
            </a:r>
            <a:r>
              <a:rPr lang="en" sz="2400"/>
              <a: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Are you a moral objectivist?</a:t>
            </a:r>
          </a:p>
        </p:txBody>
      </p:sp>
      <p:sp>
        <p:nvSpPr>
          <p:cNvPr id="91" name="Shape 9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dirty="0"/>
              <a:t>If you:</a:t>
            </a:r>
          </a:p>
          <a:p>
            <a:pPr marL="685800" lvl="0" indent="-457200" rtl="0">
              <a:spcBef>
                <a:spcPts val="0"/>
              </a:spcBef>
              <a:buFont typeface="Arial" charset="0"/>
              <a:buChar char="•"/>
            </a:pPr>
            <a:r>
              <a:rPr lang="en" i="1" dirty="0" smtClean="0"/>
              <a:t>approach </a:t>
            </a:r>
            <a:r>
              <a:rPr lang="en" i="1" dirty="0"/>
              <a:t>ethics </a:t>
            </a:r>
            <a:r>
              <a:rPr lang="en" i="1" dirty="0" smtClean="0"/>
              <a:t>philosophically</a:t>
            </a:r>
          </a:p>
          <a:p>
            <a:pPr marL="685800" lvl="0" indent="-457200" rtl="0">
              <a:spcBef>
                <a:spcPts val="0"/>
              </a:spcBef>
              <a:buFont typeface="Arial" charset="0"/>
              <a:buChar char="•"/>
            </a:pPr>
            <a:r>
              <a:rPr lang="en" i="1" dirty="0" smtClean="0"/>
              <a:t>consider </a:t>
            </a:r>
            <a:r>
              <a:rPr lang="en" i="1" dirty="0"/>
              <a:t>yourself </a:t>
            </a:r>
            <a:r>
              <a:rPr lang="en" i="1" dirty="0" smtClean="0"/>
              <a:t>fallible</a:t>
            </a:r>
          </a:p>
          <a:p>
            <a:pPr marL="685800" lvl="0" indent="-457200" rtl="0">
              <a:spcBef>
                <a:spcPts val="0"/>
              </a:spcBef>
              <a:buFont typeface="Arial" charset="0"/>
              <a:buChar char="•"/>
            </a:pPr>
            <a:r>
              <a:rPr lang="en" i="1" dirty="0" smtClean="0"/>
              <a:t>think </a:t>
            </a:r>
            <a:r>
              <a:rPr lang="en" i="1" dirty="0"/>
              <a:t>you can learn from </a:t>
            </a:r>
            <a:r>
              <a:rPr lang="en" i="1" dirty="0" smtClean="0"/>
              <a:t>others</a:t>
            </a:r>
          </a:p>
          <a:p>
            <a:pPr marL="685800" lvl="0" indent="-457200" rtl="0">
              <a:spcBef>
                <a:spcPts val="0"/>
              </a:spcBef>
              <a:buFont typeface="Arial" charset="0"/>
              <a:buChar char="•"/>
            </a:pPr>
            <a:r>
              <a:rPr lang="en" i="1" dirty="0" smtClean="0"/>
              <a:t>think </a:t>
            </a:r>
            <a:r>
              <a:rPr lang="en" i="1" dirty="0"/>
              <a:t>it really </a:t>
            </a:r>
            <a:r>
              <a:rPr lang="en" b="1" i="1" dirty="0"/>
              <a:t>matters</a:t>
            </a:r>
            <a:r>
              <a:rPr lang="en" i="1" dirty="0"/>
              <a:t> how we treat each other, and what we do</a:t>
            </a:r>
          </a:p>
          <a:p>
            <a:pPr lvl="0">
              <a:spcBef>
                <a:spcPts val="0"/>
              </a:spcBef>
              <a:buNone/>
            </a:pPr>
            <a:r>
              <a:rPr lang="en" dirty="0"/>
              <a:t>Then probably, yes!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Moral Case for Moral Objectivity</a:t>
            </a:r>
            <a:endParaRPr lang="en-GB" dirty="0"/>
          </a:p>
        </p:txBody>
      </p:sp>
      <p:sp>
        <p:nvSpPr>
          <p:cNvPr id="3" name="Text Placeholder 2"/>
          <p:cNvSpPr>
            <a:spLocks noGrp="1"/>
          </p:cNvSpPr>
          <p:nvPr>
            <p:ph type="body" idx="1"/>
          </p:nvPr>
        </p:nvSpPr>
        <p:spPr/>
        <p:txBody>
          <a:bodyPr/>
          <a:lstStyle/>
          <a:p>
            <a:r>
              <a:rPr lang="en-GB" dirty="0" smtClean="0"/>
              <a:t>It seems morally important to recognize that:</a:t>
            </a:r>
          </a:p>
          <a:p>
            <a:endParaRPr lang="en-GB" dirty="0" smtClean="0"/>
          </a:p>
          <a:p>
            <a:pPr marL="457200" indent="-457200">
              <a:buFont typeface="Arial" charset="0"/>
              <a:buChar char="•"/>
            </a:pPr>
            <a:r>
              <a:rPr lang="en-GB" dirty="0" smtClean="0"/>
              <a:t>Respect for others is </a:t>
            </a:r>
            <a:r>
              <a:rPr lang="en-GB" i="1" dirty="0" smtClean="0"/>
              <a:t>non-optional</a:t>
            </a:r>
          </a:p>
          <a:p>
            <a:pPr marL="457200" indent="-457200">
              <a:buFont typeface="Arial" charset="0"/>
              <a:buChar char="•"/>
            </a:pPr>
            <a:r>
              <a:rPr lang="en-GB" dirty="0" smtClean="0"/>
              <a:t>Real moral progress has been made (e.g. abolition of slavery)</a:t>
            </a:r>
          </a:p>
          <a:p>
            <a:pPr marL="457200" indent="-457200">
              <a:buFont typeface="Arial" charset="0"/>
              <a:buChar char="•"/>
            </a:pPr>
            <a:r>
              <a:rPr lang="en-GB" dirty="0" smtClean="0"/>
              <a:t>There is further room for improvement</a:t>
            </a:r>
            <a:endParaRPr lang="en-GB" dirty="0"/>
          </a:p>
        </p:txBody>
      </p:sp>
    </p:spTree>
    <p:extLst>
      <p:ext uri="{BB962C8B-B14F-4D97-AF65-F5344CB8AC3E}">
        <p14:creationId xmlns:p14="http://schemas.microsoft.com/office/powerpoint/2010/main" val="615862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An example: Migration</a:t>
            </a:r>
          </a:p>
        </p:txBody>
      </p:sp>
      <p:sp>
        <p:nvSpPr>
          <p:cNvPr id="97" name="Shape 9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dirty="0"/>
              <a:t>Moral objectivity requires us to overcome self-interested biases.  </a:t>
            </a:r>
            <a:r>
              <a:rPr lang="en" dirty="0" smtClean="0"/>
              <a:t>E.g.</a:t>
            </a:r>
          </a:p>
          <a:p>
            <a:pPr marL="457200" lvl="0" indent="-457200" rtl="0">
              <a:spcBef>
                <a:spcPts val="0"/>
              </a:spcBef>
              <a:buFont typeface="Arial" charset="0"/>
              <a:buChar char="•"/>
            </a:pPr>
            <a:r>
              <a:rPr lang="en" i="1" dirty="0" smtClean="0"/>
              <a:t>Universalizability</a:t>
            </a:r>
            <a:r>
              <a:rPr lang="en" i="1" dirty="0"/>
              <a:t>: </a:t>
            </a:r>
            <a:r>
              <a:rPr lang="en" dirty="0"/>
              <a:t>could you endorse closed borders if you were on the other </a:t>
            </a:r>
            <a:r>
              <a:rPr lang="en" dirty="0" smtClean="0"/>
              <a:t>side?</a:t>
            </a:r>
          </a:p>
          <a:p>
            <a:pPr marL="457200" lvl="0" indent="-457200" rtl="0">
              <a:spcBef>
                <a:spcPts val="0"/>
              </a:spcBef>
              <a:buFont typeface="Arial" charset="0"/>
              <a:buChar char="•"/>
            </a:pPr>
            <a:r>
              <a:rPr lang="en" i="1" dirty="0" smtClean="0"/>
              <a:t>The </a:t>
            </a:r>
            <a:r>
              <a:rPr lang="en" i="1" dirty="0"/>
              <a:t>Veil of Ignorance</a:t>
            </a:r>
            <a:r>
              <a:rPr lang="en" dirty="0"/>
              <a:t>: What policy would you rationally choose if you didn’t know </a:t>
            </a:r>
            <a:r>
              <a:rPr lang="en" i="1" dirty="0"/>
              <a:t>who</a:t>
            </a:r>
            <a:r>
              <a:rPr lang="en" dirty="0"/>
              <a:t> you were?</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The Value of Tolerance</a:t>
            </a:r>
          </a:p>
        </p:txBody>
      </p:sp>
      <p:sp>
        <p:nvSpPr>
          <p:cNvPr id="103" name="Shape 10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marR="0" lvl="0" indent="-228600" algn="l" rtl="0">
              <a:lnSpc>
                <a:spcPct val="100000"/>
              </a:lnSpc>
              <a:spcBef>
                <a:spcPts val="600"/>
              </a:spcBef>
              <a:spcAft>
                <a:spcPts val="0"/>
              </a:spcAft>
              <a:buChar char="●"/>
            </a:pPr>
            <a:r>
              <a:rPr lang="en"/>
              <a:t>Is tolerance objectively valuable? </a:t>
            </a:r>
          </a:p>
          <a:p>
            <a:pPr marL="914400" marR="0" lvl="1" indent="-228600" algn="l" rtl="0">
              <a:lnSpc>
                <a:spcPct val="100000"/>
              </a:lnSpc>
              <a:spcBef>
                <a:spcPts val="600"/>
              </a:spcBef>
              <a:spcAft>
                <a:spcPts val="0"/>
              </a:spcAft>
              <a:buChar char="○"/>
            </a:pPr>
            <a:r>
              <a:rPr lang="en"/>
              <a:t>(If not, then are illiberal violators of human rights doing nothing wrong after all?)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The Limits of Tolerance</a:t>
            </a:r>
          </a:p>
        </p:txBody>
      </p:sp>
      <p:sp>
        <p:nvSpPr>
          <p:cNvPr id="109" name="Shape 10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dirty="0">
                <a:solidFill>
                  <a:schemeClr val="dk1"/>
                </a:solidFill>
                <a:latin typeface="Cambria"/>
                <a:ea typeface="Cambria"/>
                <a:cs typeface="Cambria"/>
                <a:sym typeface="Cambria"/>
              </a:rPr>
              <a:t>“This burning of widows is your custom; prepare the funeral pile. But my nation has also a custom. When men burn women alive we hang them, and confiscate all their property. My carpenters shall therefore erect gibbets on which to hang all concerned when the widow is consumed. Let us all act according to national customs.” </a:t>
            </a:r>
          </a:p>
          <a:p>
            <a:pPr lvl="0" algn="r" rtl="0">
              <a:spcBef>
                <a:spcPts val="0"/>
              </a:spcBef>
              <a:buNone/>
            </a:pPr>
            <a:r>
              <a:rPr lang="en" sz="2400" dirty="0">
                <a:solidFill>
                  <a:schemeClr val="dk1"/>
                </a:solidFill>
              </a:rPr>
              <a:t>-- Sir Charles Napier</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smtClean="0"/>
              <a:t>Closing Poll</a:t>
            </a:r>
            <a:endParaRPr lang="en" dirty="0"/>
          </a:p>
        </p:txBody>
      </p:sp>
      <p:sp>
        <p:nvSpPr>
          <p:cNvPr id="115" name="Shape 11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228600" lvl="0"/>
            <a:r>
              <a:rPr lang="en-GB" dirty="0"/>
              <a:t>Do you lean towards thinking:</a:t>
            </a:r>
          </a:p>
          <a:p>
            <a:pPr marL="685800" lvl="0" indent="-457200">
              <a:buFont typeface="Arial" charset="0"/>
              <a:buChar char="•"/>
            </a:pPr>
            <a:r>
              <a:rPr lang="en-GB" dirty="0"/>
              <a:t>morality is </a:t>
            </a:r>
            <a:r>
              <a:rPr lang="en-GB" b="1" dirty="0"/>
              <a:t>not</a:t>
            </a:r>
            <a:r>
              <a:rPr lang="en-GB" dirty="0"/>
              <a:t> objective?</a:t>
            </a:r>
          </a:p>
          <a:p>
            <a:pPr marL="685800" lvl="0" indent="-457200">
              <a:buFont typeface="Arial" charset="0"/>
              <a:buChar char="•"/>
            </a:pPr>
            <a:r>
              <a:rPr lang="en-GB" dirty="0"/>
              <a:t>morality </a:t>
            </a:r>
            <a:r>
              <a:rPr lang="en-GB" b="1" dirty="0"/>
              <a:t>is </a:t>
            </a:r>
            <a:r>
              <a:rPr lang="en-GB" dirty="0"/>
              <a:t>objective? </a:t>
            </a:r>
            <a:endParaRPr lang="en" dirty="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smtClean="0"/>
              <a:t>Opening Poll</a:t>
            </a:r>
            <a:endParaRPr lang="en" dirty="0"/>
          </a:p>
        </p:txBody>
      </p:sp>
      <p:sp>
        <p:nvSpPr>
          <p:cNvPr id="37" name="Shape 37"/>
          <p:cNvSpPr txBox="1">
            <a:spLocks noGrp="1"/>
          </p:cNvSpPr>
          <p:nvPr>
            <p:ph type="body" idx="1"/>
          </p:nvPr>
        </p:nvSpPr>
        <p:spPr>
          <a:xfrm>
            <a:off x="457200" y="1203598"/>
            <a:ext cx="8229600" cy="3722126"/>
          </a:xfrm>
          <a:prstGeom prst="rect">
            <a:avLst/>
          </a:prstGeom>
        </p:spPr>
        <p:txBody>
          <a:bodyPr lIns="91425" tIns="91425" rIns="91425" bIns="91425" anchor="t" anchorCtr="0">
            <a:noAutofit/>
          </a:bodyPr>
          <a:lstStyle/>
          <a:p>
            <a:pPr marL="228600" lvl="0"/>
            <a:r>
              <a:rPr lang="en-GB" dirty="0" smtClean="0"/>
              <a:t>Do you lean </a:t>
            </a:r>
            <a:r>
              <a:rPr lang="en-GB" dirty="0"/>
              <a:t>towards </a:t>
            </a:r>
            <a:r>
              <a:rPr lang="en-GB" dirty="0" smtClean="0"/>
              <a:t>thinking:</a:t>
            </a:r>
          </a:p>
          <a:p>
            <a:pPr marL="685800" lvl="0" indent="-457200" rtl="0">
              <a:spcBef>
                <a:spcPts val="0"/>
              </a:spcBef>
              <a:buFont typeface="Arial" charset="0"/>
              <a:buChar char="•"/>
            </a:pPr>
            <a:r>
              <a:rPr lang="en-GB" dirty="0" smtClean="0"/>
              <a:t>morality is </a:t>
            </a:r>
            <a:r>
              <a:rPr lang="en-GB" b="1" dirty="0" smtClean="0"/>
              <a:t>not</a:t>
            </a:r>
            <a:r>
              <a:rPr lang="en-GB" dirty="0" smtClean="0"/>
              <a:t> objective?</a:t>
            </a:r>
          </a:p>
          <a:p>
            <a:pPr marL="685800" lvl="0" indent="-457200" rtl="0">
              <a:spcBef>
                <a:spcPts val="0"/>
              </a:spcBef>
              <a:buFont typeface="Arial" charset="0"/>
              <a:buChar char="•"/>
            </a:pPr>
            <a:r>
              <a:rPr lang="en-GB" dirty="0" smtClean="0"/>
              <a:t>morality </a:t>
            </a:r>
            <a:r>
              <a:rPr lang="en-GB" b="1" dirty="0" smtClean="0"/>
              <a:t>is </a:t>
            </a:r>
            <a:r>
              <a:rPr lang="en-GB" dirty="0" smtClean="0"/>
              <a:t>objective? </a:t>
            </a:r>
            <a:endParaRPr lang="en"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dirty="0"/>
              <a:t>Getting clear on the </a:t>
            </a:r>
            <a:r>
              <a:rPr lang="en" dirty="0" smtClean="0"/>
              <a:t>question - 1</a:t>
            </a:r>
            <a:endParaRPr lang="en" dirty="0"/>
          </a:p>
        </p:txBody>
      </p:sp>
      <p:sp>
        <p:nvSpPr>
          <p:cNvPr id="43" name="Shape 4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buChar char="●"/>
            </a:pPr>
            <a:r>
              <a:rPr lang="en"/>
              <a:t>Normative vs descriptive “morality”</a:t>
            </a:r>
          </a:p>
          <a:p>
            <a:pPr marL="914400" lvl="1" indent="-228600" rtl="0">
              <a:spcBef>
                <a:spcPts val="0"/>
              </a:spcBef>
              <a:buChar char="○"/>
            </a:pPr>
            <a:r>
              <a:rPr lang="en"/>
              <a:t>“Their morals differ from ours.”</a:t>
            </a:r>
          </a:p>
          <a:p>
            <a:pPr rtl="0">
              <a:spcBef>
                <a:spcPts val="0"/>
              </a:spcBef>
              <a:buNone/>
            </a:pPr>
            <a:endParaRPr/>
          </a:p>
          <a:p>
            <a:pPr rtl="0">
              <a:spcBef>
                <a:spcPts val="0"/>
              </a:spcBef>
              <a:buNone/>
            </a:pPr>
            <a:endParaRPr/>
          </a:p>
          <a:p>
            <a:pPr lvl="0" rt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Getting clear on the </a:t>
            </a:r>
            <a:r>
              <a:rPr lang="en" dirty="0" smtClean="0"/>
              <a:t>question - 1</a:t>
            </a:r>
            <a:endParaRPr lang="en" dirty="0"/>
          </a:p>
        </p:txBody>
      </p:sp>
      <p:sp>
        <p:nvSpPr>
          <p:cNvPr id="49" name="Shape 4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buChar char="●"/>
            </a:pPr>
            <a:r>
              <a:rPr lang="en" dirty="0"/>
              <a:t>Normative vs descriptive “morality”</a:t>
            </a:r>
          </a:p>
          <a:p>
            <a:pPr marL="914400" lvl="1" indent="-228600" rtl="0">
              <a:spcBef>
                <a:spcPts val="0"/>
              </a:spcBef>
              <a:buChar char="○"/>
            </a:pPr>
            <a:r>
              <a:rPr lang="en" dirty="0"/>
              <a:t>“Their morals differ from ours.”</a:t>
            </a:r>
          </a:p>
          <a:p>
            <a:pPr lvl="0" rtl="0">
              <a:spcBef>
                <a:spcPts val="0"/>
              </a:spcBef>
              <a:buNone/>
            </a:pPr>
            <a:endParaRPr dirty="0"/>
          </a:p>
          <a:p>
            <a:pPr lvl="0" rtl="0">
              <a:spcBef>
                <a:spcPts val="0"/>
              </a:spcBef>
              <a:buNone/>
            </a:pPr>
            <a:endParaRPr dirty="0"/>
          </a:p>
          <a:p>
            <a:pPr lvl="0" rtl="0">
              <a:spcBef>
                <a:spcPts val="0"/>
              </a:spcBef>
              <a:buNone/>
            </a:pPr>
            <a:r>
              <a:rPr lang="en" dirty="0" smtClean="0"/>
              <a:t>Relevant question</a:t>
            </a:r>
            <a:r>
              <a:rPr lang="en" dirty="0"/>
              <a:t>: not what norms </a:t>
            </a:r>
            <a:r>
              <a:rPr lang="en" i="1" dirty="0"/>
              <a:t>do</a:t>
            </a:r>
            <a:r>
              <a:rPr lang="en" dirty="0"/>
              <a:t> we accept, but what norms </a:t>
            </a:r>
            <a:r>
              <a:rPr lang="en" b="1" i="1" dirty="0"/>
              <a:t>ought</a:t>
            </a:r>
            <a:r>
              <a:rPr lang="en" dirty="0"/>
              <a:t> we to accept?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Getting clear on the </a:t>
            </a:r>
            <a:r>
              <a:rPr lang="en" dirty="0" smtClean="0"/>
              <a:t>question - 2</a:t>
            </a:r>
            <a:endParaRPr lang="en" dirty="0"/>
          </a:p>
        </p:txBody>
      </p:sp>
      <p:sp>
        <p:nvSpPr>
          <p:cNvPr id="55" name="Shape 5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buClr>
                <a:schemeClr val="dk1"/>
              </a:buClr>
              <a:buChar char="●"/>
            </a:pPr>
            <a:r>
              <a:rPr lang="en">
                <a:solidFill>
                  <a:schemeClr val="dk1"/>
                </a:solidFill>
              </a:rPr>
              <a:t>Circumstance-sensitivity</a:t>
            </a:r>
          </a:p>
          <a:p>
            <a:pPr marL="914400" lvl="1" indent="-228600" rtl="0">
              <a:spcBef>
                <a:spcPts val="0"/>
              </a:spcBef>
              <a:buClr>
                <a:schemeClr val="dk1"/>
              </a:buClr>
              <a:buChar char="○"/>
            </a:pPr>
            <a:r>
              <a:rPr lang="en">
                <a:solidFill>
                  <a:schemeClr val="dk1"/>
                </a:solidFill>
              </a:rPr>
              <a:t>How different cultures show respect for the dead</a:t>
            </a:r>
          </a:p>
          <a:p>
            <a:pPr marL="914400" lvl="1" indent="-228600" rtl="0">
              <a:spcBef>
                <a:spcPts val="0"/>
              </a:spcBef>
              <a:buClr>
                <a:schemeClr val="dk1"/>
              </a:buClr>
              <a:buChar char="○"/>
            </a:pPr>
            <a:r>
              <a:rPr lang="en">
                <a:solidFill>
                  <a:schemeClr val="dk1"/>
                </a:solidFill>
              </a:rPr>
              <a:t>Lying to the murderer at the door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Getting clear on the </a:t>
            </a:r>
            <a:r>
              <a:rPr lang="en" dirty="0" smtClean="0"/>
              <a:t>question - 2</a:t>
            </a:r>
            <a:endParaRPr lang="en" dirty="0"/>
          </a:p>
        </p:txBody>
      </p:sp>
      <p:sp>
        <p:nvSpPr>
          <p:cNvPr id="61" name="Shape 6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buClr>
                <a:schemeClr val="dk1"/>
              </a:buClr>
              <a:buChar char="●"/>
            </a:pPr>
            <a:r>
              <a:rPr lang="en">
                <a:solidFill>
                  <a:schemeClr val="dk1"/>
                </a:solidFill>
              </a:rPr>
              <a:t>Circumstance-sensitivity</a:t>
            </a:r>
          </a:p>
          <a:p>
            <a:pPr marL="914400" lvl="1" indent="-228600" rtl="0">
              <a:spcBef>
                <a:spcPts val="0"/>
              </a:spcBef>
              <a:buClr>
                <a:schemeClr val="dk1"/>
              </a:buClr>
              <a:buChar char="○"/>
            </a:pPr>
            <a:r>
              <a:rPr lang="en">
                <a:solidFill>
                  <a:schemeClr val="dk1"/>
                </a:solidFill>
              </a:rPr>
              <a:t>How different cultures show respect for the dead</a:t>
            </a:r>
          </a:p>
          <a:p>
            <a:pPr marL="914400" lvl="1" indent="-228600" rtl="0">
              <a:spcBef>
                <a:spcPts val="0"/>
              </a:spcBef>
              <a:buClr>
                <a:schemeClr val="dk1"/>
              </a:buClr>
              <a:buChar char="○"/>
            </a:pPr>
            <a:r>
              <a:rPr lang="en">
                <a:solidFill>
                  <a:schemeClr val="dk1"/>
                </a:solidFill>
              </a:rPr>
              <a:t>Lying to the murderer at the door</a:t>
            </a:r>
          </a:p>
          <a:p>
            <a:pPr rtl="0">
              <a:spcBef>
                <a:spcPts val="0"/>
              </a:spcBef>
              <a:buNone/>
            </a:pPr>
            <a:endParaRPr>
              <a:solidFill>
                <a:schemeClr val="dk1"/>
              </a:solidFill>
            </a:endParaRPr>
          </a:p>
          <a:p>
            <a:pPr lvl="0" rtl="0">
              <a:spcBef>
                <a:spcPts val="0"/>
              </a:spcBef>
              <a:buNone/>
            </a:pPr>
            <a:r>
              <a:rPr lang="en">
                <a:solidFill>
                  <a:schemeClr val="dk1"/>
                </a:solidFill>
              </a:rPr>
              <a:t>Crucial question: What </a:t>
            </a:r>
            <a:r>
              <a:rPr lang="en" i="1">
                <a:solidFill>
                  <a:schemeClr val="dk1"/>
                </a:solidFill>
              </a:rPr>
              <a:t>fundamental</a:t>
            </a:r>
            <a:r>
              <a:rPr lang="en">
                <a:solidFill>
                  <a:schemeClr val="dk1"/>
                </a:solidFill>
              </a:rPr>
              <a:t> norms ought we to accept?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Getting clear on the </a:t>
            </a:r>
            <a:r>
              <a:rPr lang="en" dirty="0" smtClean="0"/>
              <a:t>question - 3</a:t>
            </a:r>
            <a:endParaRPr lang="en" dirty="0"/>
          </a:p>
        </p:txBody>
      </p:sp>
      <p:sp>
        <p:nvSpPr>
          <p:cNvPr id="67" name="Shape 6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buClr>
                <a:schemeClr val="dk1"/>
              </a:buClr>
              <a:buChar char="●"/>
            </a:pPr>
            <a:r>
              <a:rPr lang="en">
                <a:solidFill>
                  <a:schemeClr val="dk1"/>
                </a:solidFill>
              </a:rPr>
              <a:t>Cultural Relativism </a:t>
            </a:r>
            <a:br>
              <a:rPr lang="en">
                <a:solidFill>
                  <a:schemeClr val="dk1"/>
                </a:solidFill>
              </a:rPr>
            </a:br>
            <a:r>
              <a:rPr lang="en">
                <a:solidFill>
                  <a:schemeClr val="dk1"/>
                </a:solidFill>
              </a:rPr>
              <a:t>vs. Cultural Command Theory</a:t>
            </a:r>
            <a:br>
              <a:rPr lang="en">
                <a:solidFill>
                  <a:schemeClr val="dk1"/>
                </a:solidFill>
              </a:rPr>
            </a:br>
            <a:endParaRPr lang="en">
              <a:solidFill>
                <a:schemeClr val="dk1"/>
              </a:solidFill>
            </a:endParaRPr>
          </a:p>
          <a:p>
            <a:pPr marL="914400" lvl="1" indent="-228600" rtl="0">
              <a:spcBef>
                <a:spcPts val="0"/>
              </a:spcBef>
              <a:buClr>
                <a:schemeClr val="dk1"/>
              </a:buClr>
              <a:buChar char="○"/>
            </a:pPr>
            <a:r>
              <a:rPr lang="en">
                <a:solidFill>
                  <a:schemeClr val="dk1"/>
                </a:solidFill>
              </a:rPr>
              <a:t>My doing X, and</a:t>
            </a:r>
          </a:p>
          <a:p>
            <a:pPr marL="914400" lvl="1" indent="-228600" rtl="0">
              <a:spcBef>
                <a:spcPts val="0"/>
              </a:spcBef>
              <a:buClr>
                <a:schemeClr val="dk1"/>
              </a:buClr>
              <a:buChar char="○"/>
            </a:pPr>
            <a:r>
              <a:rPr lang="en">
                <a:solidFill>
                  <a:schemeClr val="dk1"/>
                </a:solidFill>
              </a:rPr>
              <a:t>Your doing X</a:t>
            </a:r>
            <a:br>
              <a:rPr lang="en">
                <a:solidFill>
                  <a:schemeClr val="dk1"/>
                </a:solidFill>
              </a:rPr>
            </a:br>
            <a:r>
              <a:rPr lang="en">
                <a:solidFill>
                  <a:schemeClr val="dk1"/>
                </a:solidFill>
              </a:rPr>
              <a:t>might differ in moral status</a:t>
            </a:r>
            <a:br>
              <a:rPr lang="en">
                <a:solidFill>
                  <a:schemeClr val="dk1"/>
                </a:solidFill>
              </a:rPr>
            </a:br>
            <a:r>
              <a:rPr lang="en">
                <a:solidFill>
                  <a:schemeClr val="dk1"/>
                </a:solidFill>
              </a:rPr>
              <a:t>if the circumstances are relevantly different.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dirty="0"/>
              <a:t>Getting clear on the </a:t>
            </a:r>
            <a:r>
              <a:rPr lang="en" dirty="0" smtClean="0"/>
              <a:t>question - 3</a:t>
            </a:r>
            <a:endParaRPr lang="en" dirty="0"/>
          </a:p>
        </p:txBody>
      </p:sp>
      <p:sp>
        <p:nvSpPr>
          <p:cNvPr id="73" name="Shape 7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buClr>
                <a:schemeClr val="dk1"/>
              </a:buClr>
              <a:buChar char="●"/>
            </a:pPr>
            <a:r>
              <a:rPr lang="en">
                <a:solidFill>
                  <a:schemeClr val="dk1"/>
                </a:solidFill>
              </a:rPr>
              <a:t>Cultural Relativism </a:t>
            </a:r>
            <a:br>
              <a:rPr lang="en">
                <a:solidFill>
                  <a:schemeClr val="dk1"/>
                </a:solidFill>
              </a:rPr>
            </a:br>
            <a:r>
              <a:rPr lang="en">
                <a:solidFill>
                  <a:schemeClr val="dk1"/>
                </a:solidFill>
              </a:rPr>
              <a:t>vs. Cultural Command Theory</a:t>
            </a:r>
          </a:p>
          <a:p>
            <a:pPr rtl="0">
              <a:spcBef>
                <a:spcPts val="0"/>
              </a:spcBef>
              <a:buNone/>
            </a:pPr>
            <a:endParaRPr>
              <a:solidFill>
                <a:schemeClr val="dk1"/>
              </a:solidFill>
            </a:endParaRPr>
          </a:p>
          <a:p>
            <a:pPr rtl="0">
              <a:spcBef>
                <a:spcPts val="0"/>
              </a:spcBef>
              <a:buNone/>
            </a:pPr>
            <a:endParaRPr>
              <a:solidFill>
                <a:schemeClr val="dk1"/>
              </a:solidFill>
            </a:endParaRPr>
          </a:p>
          <a:p>
            <a:pPr lvl="0" rtl="0">
              <a:spcBef>
                <a:spcPts val="0"/>
              </a:spcBef>
              <a:buNone/>
            </a:pPr>
            <a:r>
              <a:rPr lang="en">
                <a:solidFill>
                  <a:schemeClr val="dk1"/>
                </a:solidFill>
              </a:rPr>
              <a:t>Crucial question: Does each </a:t>
            </a:r>
            <a:r>
              <a:rPr lang="en" i="1">
                <a:solidFill>
                  <a:schemeClr val="dk1"/>
                </a:solidFill>
              </a:rPr>
              <a:t>particular token action</a:t>
            </a:r>
            <a:r>
              <a:rPr lang="en">
                <a:solidFill>
                  <a:schemeClr val="dk1"/>
                </a:solidFill>
              </a:rPr>
              <a:t> have some objective moral status (as, e.g., permissible or impermissible)?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Assessing Relativism</a:t>
            </a:r>
          </a:p>
        </p:txBody>
      </p:sp>
      <p:sp>
        <p:nvSpPr>
          <p:cNvPr id="79" name="Shape 7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When assessing the morality of </a:t>
            </a:r>
            <a:r>
              <a:rPr lang="en" i="1"/>
              <a:t>S</a:t>
            </a:r>
            <a:r>
              <a:rPr lang="en"/>
              <a:t>’s action, why would the perspective of </a:t>
            </a:r>
            <a:r>
              <a:rPr lang="en" i="1"/>
              <a:t>anyone other than S </a:t>
            </a:r>
            <a:r>
              <a:rPr lang="en"/>
              <a:t>be at all relevant?</a:t>
            </a:r>
          </a:p>
          <a:p>
            <a:pPr rtl="0">
              <a:spcBef>
                <a:spcPts val="0"/>
              </a:spcBef>
              <a:buNone/>
            </a:pPr>
            <a:endParaRPr/>
          </a:p>
          <a:p>
            <a:pPr>
              <a:spcBef>
                <a:spcPts val="0"/>
              </a:spcBef>
              <a:buNone/>
            </a:pPr>
            <a:r>
              <a:rPr lang="en"/>
              <a:t>⇒ Suggests the real challenge to objectivism is not </a:t>
            </a:r>
            <a:r>
              <a:rPr lang="en" i="1"/>
              <a:t>relativism </a:t>
            </a:r>
            <a:r>
              <a:rPr lang="en"/>
              <a:t>but </a:t>
            </a:r>
            <a:r>
              <a:rPr lang="en" i="1"/>
              <a:t>subjectivism</a:t>
            </a:r>
            <a:r>
              <a:rPr lang="en"/>
              <a:t>: each person may do as </a:t>
            </a:r>
            <a:r>
              <a:rPr lang="en" i="1"/>
              <a:t>they</a:t>
            </a:r>
            <a:r>
              <a:rPr lang="en"/>
              <a:t> personally please.</a:t>
            </a: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511</Words>
  <Application>Microsoft Office PowerPoint</Application>
  <PresentationFormat>On-screen Show (16:9)</PresentationFormat>
  <Paragraphs>73</Paragraphs>
  <Slides>16</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Cambria</vt:lpstr>
      <vt:lpstr>light-gradient</vt:lpstr>
      <vt:lpstr>Is Morality Objective?</vt:lpstr>
      <vt:lpstr>Opening Poll</vt:lpstr>
      <vt:lpstr>Getting clear on the question - 1</vt:lpstr>
      <vt:lpstr>Getting clear on the question - 1</vt:lpstr>
      <vt:lpstr>Getting clear on the question - 2</vt:lpstr>
      <vt:lpstr>Getting clear on the question - 2</vt:lpstr>
      <vt:lpstr>Getting clear on the question - 3</vt:lpstr>
      <vt:lpstr>Getting clear on the question - 3</vt:lpstr>
      <vt:lpstr>Assessing Relativism</vt:lpstr>
      <vt:lpstr>Assessing Subjectivism</vt:lpstr>
      <vt:lpstr>Are you a moral objectivist?</vt:lpstr>
      <vt:lpstr>The Moral Case for Moral Objectivity</vt:lpstr>
      <vt:lpstr>An example: Migration</vt:lpstr>
      <vt:lpstr>The Value of Tolerance</vt:lpstr>
      <vt:lpstr>The Limits of Tolerance</vt:lpstr>
      <vt:lpstr>Closing Poll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Morality Objective?</dc:title>
  <cp:lastModifiedBy>Richard Chappell</cp:lastModifiedBy>
  <cp:revision>6</cp:revision>
  <dcterms:modified xsi:type="dcterms:W3CDTF">2015-10-15T11:28:11Z</dcterms:modified>
</cp:coreProperties>
</file>